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30"/>
  </p:notesMasterIdLst>
  <p:sldIdLst>
    <p:sldId id="2681" r:id="rId2"/>
    <p:sldId id="2674" r:id="rId3"/>
    <p:sldId id="2687" r:id="rId4"/>
    <p:sldId id="2707" r:id="rId5"/>
    <p:sldId id="2676" r:id="rId6"/>
    <p:sldId id="2682" r:id="rId7"/>
    <p:sldId id="2688" r:id="rId8"/>
    <p:sldId id="2684" r:id="rId9"/>
    <p:sldId id="2708" r:id="rId10"/>
    <p:sldId id="2686" r:id="rId11"/>
    <p:sldId id="2689" r:id="rId12"/>
    <p:sldId id="2690" r:id="rId13"/>
    <p:sldId id="2691" r:id="rId14"/>
    <p:sldId id="2697" r:id="rId15"/>
    <p:sldId id="2692" r:id="rId16"/>
    <p:sldId id="2698" r:id="rId17"/>
    <p:sldId id="2693" r:id="rId18"/>
    <p:sldId id="2699" r:id="rId19"/>
    <p:sldId id="2677" r:id="rId20"/>
    <p:sldId id="2700" r:id="rId21"/>
    <p:sldId id="2701" r:id="rId22"/>
    <p:sldId id="2703" r:id="rId23"/>
    <p:sldId id="2704" r:id="rId24"/>
    <p:sldId id="2709" r:id="rId25"/>
    <p:sldId id="2705" r:id="rId26"/>
    <p:sldId id="2678" r:id="rId27"/>
    <p:sldId id="2679" r:id="rId28"/>
    <p:sldId id="2706" r:id="rId2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AA3B4D4-5FD0-490F-9ED6-48383BF674B6}">
          <p14:sldIdLst>
            <p14:sldId id="2681"/>
            <p14:sldId id="2674"/>
            <p14:sldId id="2687"/>
            <p14:sldId id="2707"/>
            <p14:sldId id="2676"/>
            <p14:sldId id="2682"/>
            <p14:sldId id="2688"/>
            <p14:sldId id="2684"/>
            <p14:sldId id="2708"/>
            <p14:sldId id="2686"/>
            <p14:sldId id="2689"/>
            <p14:sldId id="2690"/>
            <p14:sldId id="2691"/>
            <p14:sldId id="2697"/>
            <p14:sldId id="2692"/>
            <p14:sldId id="2698"/>
            <p14:sldId id="2693"/>
            <p14:sldId id="2699"/>
            <p14:sldId id="2677"/>
            <p14:sldId id="2700"/>
            <p14:sldId id="2701"/>
            <p14:sldId id="2703"/>
            <p14:sldId id="2704"/>
            <p14:sldId id="2709"/>
            <p14:sldId id="2705"/>
            <p14:sldId id="2678"/>
            <p14:sldId id="2679"/>
            <p14:sldId id="2706"/>
          </p14:sldIdLst>
        </p14:section>
        <p14:section name="제목 없는 구역" id="{66554BE4-2BB1-4FF8-A0F2-0552D8ED84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3626">
          <p15:clr>
            <a:srgbClr val="A4A3A4"/>
          </p15:clr>
        </p15:guide>
        <p15:guide id="4" pos="588">
          <p15:clr>
            <a:srgbClr val="A4A3A4"/>
          </p15:clr>
        </p15:guide>
        <p15:guide id="5" pos="565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BC8"/>
    <a:srgbClr val="2A467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9273" autoAdjust="0"/>
  </p:normalViewPr>
  <p:slideViewPr>
    <p:cSldViewPr snapToGrid="0">
      <p:cViewPr>
        <p:scale>
          <a:sx n="50" d="100"/>
          <a:sy n="50" d="100"/>
        </p:scale>
        <p:origin x="1416" y="396"/>
      </p:cViewPr>
      <p:guideLst>
        <p:guide orient="horz" pos="2160"/>
        <p:guide pos="3120"/>
        <p:guide orient="horz" pos="3626"/>
        <p:guide pos="588"/>
        <p:guide pos="56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FF16D46-DCD5-4C4E-9613-0E5FADAF9469}" type="datetimeFigureOut">
              <a:rPr lang="ko-KR" altLang="en-US" smtClean="0"/>
              <a:pPr/>
              <a:t>2021-09-01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3B61903-0E8D-4105-A569-4FA2AA58CC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21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1_혁신포스코1.0_표지.jpg">
            <a:extLst>
              <a:ext uri="{FF2B5EF4-FFF2-40B4-BE49-F238E27FC236}">
                <a16:creationId xmlns:a16="http://schemas.microsoft.com/office/drawing/2014/main" id="{210357AF-DD2B-482C-A301-23094593A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00" y="1"/>
            <a:ext cx="9907200" cy="687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그룹 21">
            <a:extLst>
              <a:ext uri="{FF2B5EF4-FFF2-40B4-BE49-F238E27FC236}">
                <a16:creationId xmlns:a16="http://schemas.microsoft.com/office/drawing/2014/main" id="{EB35C209-A8AD-4924-B270-658BB4235591}"/>
              </a:ext>
            </a:extLst>
          </p:cNvPr>
          <p:cNvGrpSpPr/>
          <p:nvPr/>
        </p:nvGrpSpPr>
        <p:grpSpPr>
          <a:xfrm>
            <a:off x="1028564" y="2538816"/>
            <a:ext cx="7848872" cy="2029954"/>
            <a:chOff x="3491880" y="4279366"/>
            <a:chExt cx="7848872" cy="2029954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" name="그룹 20">
              <a:extLst>
                <a:ext uri="{FF2B5EF4-FFF2-40B4-BE49-F238E27FC236}">
                  <a16:creationId xmlns:a16="http://schemas.microsoft.com/office/drawing/2014/main" id="{C10E3A89-FC33-44CE-BFAF-D9442B86736C}"/>
                </a:ext>
              </a:extLst>
            </p:cNvPr>
            <p:cNvGrpSpPr/>
            <p:nvPr/>
          </p:nvGrpSpPr>
          <p:grpSpPr>
            <a:xfrm>
              <a:off x="3491880" y="4279366"/>
              <a:ext cx="7848872" cy="2029954"/>
              <a:chOff x="3491880" y="4279366"/>
              <a:chExt cx="7848872" cy="2029954"/>
            </a:xfrm>
          </p:grpSpPr>
          <p:grpSp>
            <p:nvGrpSpPr>
              <p:cNvPr id="24" name="그룹 9">
                <a:extLst>
                  <a:ext uri="{FF2B5EF4-FFF2-40B4-BE49-F238E27FC236}">
                    <a16:creationId xmlns:a16="http://schemas.microsoft.com/office/drawing/2014/main" id="{445E35BC-E8AA-4E23-AAD6-2403B7DD30A5}"/>
                  </a:ext>
                </a:extLst>
              </p:cNvPr>
              <p:cNvGrpSpPr/>
              <p:nvPr/>
            </p:nvGrpSpPr>
            <p:grpSpPr>
              <a:xfrm>
                <a:off x="3491880" y="4279366"/>
                <a:ext cx="7848872" cy="2029954"/>
                <a:chOff x="1619672" y="4283074"/>
                <a:chExt cx="7848872" cy="2029954"/>
              </a:xfrm>
            </p:grpSpPr>
            <p:grpSp>
              <p:nvGrpSpPr>
                <p:cNvPr id="27" name="그룹 13">
                  <a:extLst>
                    <a:ext uri="{FF2B5EF4-FFF2-40B4-BE49-F238E27FC236}">
                      <a16:creationId xmlns:a16="http://schemas.microsoft.com/office/drawing/2014/main" id="{6227B168-CC03-4D79-BC7A-8BA0A7D3B9FE}"/>
                    </a:ext>
                  </a:extLst>
                </p:cNvPr>
                <p:cNvGrpSpPr/>
                <p:nvPr/>
              </p:nvGrpSpPr>
              <p:grpSpPr>
                <a:xfrm>
                  <a:off x="1619672" y="4283074"/>
                  <a:ext cx="2556000" cy="359839"/>
                  <a:chOff x="1619672" y="4339016"/>
                  <a:chExt cx="2556000" cy="359839"/>
                </a:xfrm>
              </p:grpSpPr>
              <p:sp>
                <p:nvSpPr>
                  <p:cNvPr id="29" name="직사각형 4">
                    <a:extLst>
                      <a:ext uri="{FF2B5EF4-FFF2-40B4-BE49-F238E27FC236}">
                        <a16:creationId xmlns:a16="http://schemas.microsoft.com/office/drawing/2014/main" id="{1D127514-F343-4D90-91AB-9EC986A151DF}"/>
                      </a:ext>
                    </a:extLst>
                  </p:cNvPr>
                  <p:cNvSpPr/>
                  <p:nvPr/>
                </p:nvSpPr>
                <p:spPr>
                  <a:xfrm>
                    <a:off x="1619672" y="4339016"/>
                    <a:ext cx="1476000" cy="324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4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0" name="직각 삼각형 29">
                    <a:extLst>
                      <a:ext uri="{FF2B5EF4-FFF2-40B4-BE49-F238E27FC236}">
                        <a16:creationId xmlns:a16="http://schemas.microsoft.com/office/drawing/2014/main" id="{C6E0B1E3-FCAB-45A3-85C3-72AB6EF01E13}"/>
                      </a:ext>
                    </a:extLst>
                  </p:cNvPr>
                  <p:cNvSpPr/>
                  <p:nvPr/>
                </p:nvSpPr>
                <p:spPr>
                  <a:xfrm>
                    <a:off x="3090896" y="4339016"/>
                    <a:ext cx="324000" cy="324000"/>
                  </a:xfrm>
                  <a:prstGeom prst="rtTriangl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EED0CD79-1EB0-40A8-99D8-25C12F1E6F90}"/>
                      </a:ext>
                    </a:extLst>
                  </p:cNvPr>
                  <p:cNvSpPr/>
                  <p:nvPr/>
                </p:nvSpPr>
                <p:spPr>
                  <a:xfrm>
                    <a:off x="1619672" y="4653136"/>
                    <a:ext cx="2556000" cy="45719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28C7DBC-14F2-46B2-B69B-56BA2C6C7ED6}"/>
                    </a:ext>
                  </a:extLst>
                </p:cNvPr>
                <p:cNvSpPr/>
                <p:nvPr/>
              </p:nvSpPr>
              <p:spPr>
                <a:xfrm>
                  <a:off x="1619672" y="4640778"/>
                  <a:ext cx="7848872" cy="167225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600" dirty="0">
                    <a:solidFill>
                      <a:prstClr val="white"/>
                    </a:solidFill>
                    <a:latin typeface="나눔고딕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26" name="Picture 7" descr="C:\로컬 디스크\PPT\이미지\2012_이미지_1\필기도구\18_anwansoon.png">
                <a:extLst>
                  <a:ext uri="{FF2B5EF4-FFF2-40B4-BE49-F238E27FC236}">
                    <a16:creationId xmlns:a16="http://schemas.microsoft.com/office/drawing/2014/main" id="{04FC6274-3290-4A35-8523-08A51D6DF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35192" y="5013176"/>
                <a:ext cx="998240" cy="998240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32362A-77F8-40EA-B0FF-E4F138C058D7}"/>
                </a:ext>
              </a:extLst>
            </p:cNvPr>
            <p:cNvSpPr txBox="1"/>
            <p:nvPr/>
          </p:nvSpPr>
          <p:spPr>
            <a:xfrm>
              <a:off x="5032079" y="4677851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spc="-50" dirty="0">
                <a:solidFill>
                  <a:srgbClr val="0070C0"/>
                </a:solidFill>
                <a:latin typeface="나눔고딕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588739"/>
            <a:ext cx="8420100" cy="795167"/>
          </a:xfrm>
        </p:spPr>
        <p:txBody>
          <a:bodyPr anchor="t">
            <a:noAutofit/>
          </a:bodyPr>
          <a:lstStyle>
            <a:lvl1pPr marL="0" algn="ctr" defTabSz="914400" rtl="0" eaLnBrk="1" fontAlgn="base" latinLnBrk="1" hangingPunct="1">
              <a:spcBef>
                <a:spcPct val="50000"/>
              </a:spcBef>
              <a:spcAft>
                <a:spcPct val="0"/>
              </a:spcAft>
              <a:defRPr kumimoji="1" lang="en-US" sz="4800" b="1" kern="1200" dirty="0">
                <a:solidFill>
                  <a:srgbClr val="2A4677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나눔고딕"/>
                <a:ea typeface="나눔고딕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8763" y="3088460"/>
            <a:ext cx="5960441" cy="1382835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2A4677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7B607C-4F8C-40E9-94D7-665568D6BE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1830" y="2555665"/>
            <a:ext cx="1724025" cy="4365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910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33AE2067-38A7-47E2-AC9E-F75D333CF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600" y="3532187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24701664-4A17-4AAD-9D8C-826C77218D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1396" y="3532187"/>
            <a:ext cx="4340529" cy="27914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1" lang="ko-KR" altLang="en-US" sz="1200" b="1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80975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266700" indent="-85725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>
              <a:buFont typeface="맑은 고딕" panose="020B0503020000020004" pitchFamily="50" charset="-127"/>
              <a:buChar char="∙"/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44444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9074445" cy="5483560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3893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F73CB3-9640-42DD-BDEE-E5F24A97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4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2"/>
          <p:cNvPicPr>
            <a:picLocks noChangeAspect="1" noChangeArrowheads="1"/>
          </p:cNvPicPr>
          <p:nvPr userDrawn="1"/>
        </p:nvPicPr>
        <p:blipFill>
          <a:blip r:embed="rId2" cstate="print"/>
          <a:srcRect t="9868"/>
          <a:stretch>
            <a:fillRect/>
          </a:stretch>
        </p:blipFill>
        <p:spPr bwMode="auto">
          <a:xfrm>
            <a:off x="-15335" y="0"/>
            <a:ext cx="992133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32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4" descr="03_혁신포스코1.0_속지.jpg">
            <a:extLst>
              <a:ext uri="{FF2B5EF4-FFF2-40B4-BE49-F238E27FC236}">
                <a16:creationId xmlns:a16="http://schemas.microsoft.com/office/drawing/2014/main" id="{17532282-864E-4777-BDF6-29E92E0302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CE0561-4093-49BA-B80B-B7C9E5C4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1114-102B-4212-A0CC-729677C3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62C77-EE1F-4A4E-856D-71ADC14BF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40ECE96-816D-4274-88E0-F0B9F980EB5A}" type="datetimeFigureOut">
              <a:rPr lang="ko-KR" altLang="en-US" smtClean="0"/>
              <a:pPr/>
              <a:t>2021-09-01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270C9-0893-4363-B269-2FC6F368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97EC5-0CB5-451C-BEC3-3B345AE1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F682ACF-674E-4A46-9886-B5EF345833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06099-86F1-4A31-8649-C63B66C8D0B0}"/>
              </a:ext>
            </a:extLst>
          </p:cNvPr>
          <p:cNvCxnSpPr/>
          <p:nvPr/>
        </p:nvCxnSpPr>
        <p:spPr>
          <a:xfrm>
            <a:off x="144466" y="620720"/>
            <a:ext cx="9539287" cy="1587"/>
          </a:xfrm>
          <a:prstGeom prst="line">
            <a:avLst/>
          </a:prstGeom>
          <a:ln w="25400">
            <a:solidFill>
              <a:srgbClr val="188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0">
            <a:extLst>
              <a:ext uri="{FF2B5EF4-FFF2-40B4-BE49-F238E27FC236}">
                <a16:creationId xmlns:a16="http://schemas.microsoft.com/office/drawing/2014/main" id="{C98CFA6A-AA94-47CF-9B9A-CF61BA4F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6" y="6584950"/>
            <a:ext cx="188277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C524CB0-C14E-4665-99C2-9531155599C2}" type="slidenum">
              <a:rPr kumimoji="1" lang="ko-KR" altLang="en-US" sz="894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 sz="894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63" y="6700578"/>
            <a:ext cx="655637" cy="1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9" r:id="rId2"/>
    <p:sldLayoutId id="2147483742" r:id="rId3"/>
    <p:sldLayoutId id="2147483734" r:id="rId4"/>
    <p:sldLayoutId id="214748374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0000"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38349" y="1972090"/>
            <a:ext cx="594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</a:t>
            </a:r>
            <a:r>
              <a:rPr lang="ko-KR" altLang="en-US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불량 영향인자 분석 및 예측</a:t>
            </a:r>
            <a:endParaRPr lang="en-US" altLang="ko-KR" sz="32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0907" y="5539298"/>
            <a:ext cx="186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B1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서정빈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3B2800-D562-4717-AEDA-1D4F3DDC72AB}"/>
              </a:ext>
            </a:extLst>
          </p:cNvPr>
          <p:cNvCxnSpPr/>
          <p:nvPr/>
        </p:nvCxnSpPr>
        <p:spPr>
          <a:xfrm flipV="1">
            <a:off x="702648" y="2772076"/>
            <a:ext cx="92113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16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83A4-23A9-4A3A-81BC-7292799A4743}"/>
              </a:ext>
            </a:extLst>
          </p:cNvPr>
          <p:cNvSpPr txBox="1"/>
          <p:nvPr/>
        </p:nvSpPr>
        <p:spPr>
          <a:xfrm>
            <a:off x="270668" y="745628"/>
            <a:ext cx="444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변수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scaling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그리고 이상치 처리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1A3E6-F8FC-46CE-BC0E-1E63EC9E7C35}"/>
              </a:ext>
            </a:extLst>
          </p:cNvPr>
          <p:cNvSpPr txBox="1"/>
          <p:nvPr/>
        </p:nvSpPr>
        <p:spPr>
          <a:xfrm>
            <a:off x="5189623" y="3746892"/>
            <a:ext cx="372337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FUR_SZ_TIME, FUR_HZ_TIME, PT_WDTH, PT_THK</a:t>
            </a:r>
            <a:r>
              <a:rPr lang="ko-KR" altLang="en-US" dirty="0"/>
              <a:t>에서 이상치가 발견되었으나</a:t>
            </a:r>
            <a:r>
              <a:rPr lang="en-US" altLang="ko-KR" dirty="0"/>
              <a:t>, </a:t>
            </a:r>
            <a:r>
              <a:rPr lang="ko-KR" altLang="en-US" dirty="0"/>
              <a:t>각 이상치가 의미가 없다고는 보장할 수 없으므로 </a:t>
            </a:r>
            <a:r>
              <a:rPr lang="ko-KR" altLang="en-US" b="1" dirty="0"/>
              <a:t>삭제하지 않고 그냥 진행하기로 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CD40F5-E679-47FE-B941-2386499D9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2" t="40028" r="6803" b="31560"/>
          <a:stretch/>
        </p:blipFill>
        <p:spPr>
          <a:xfrm>
            <a:off x="1063661" y="1340006"/>
            <a:ext cx="7778677" cy="1583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06B5B1-FBBA-4BA2-ADB6-D996B940A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9" y="3135842"/>
            <a:ext cx="3905420" cy="33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0276" y="5228989"/>
            <a:ext cx="908544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ROLLING_DESCALING, FUR_NO_ROW,HSB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는 실질적으로 명목형이므로 논외로 한다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 두 변수를 제외하고는 나름 고르게 분포한 상황이다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4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Histogram</a:t>
            </a:r>
          </a:p>
        </p:txBody>
      </p:sp>
      <p:pic>
        <p:nvPicPr>
          <p:cNvPr id="5" name="그림 4" descr="텍스트, 낱말맞추기게임, 점수판, 클립아트이(가) 표시된 사진&#10;&#10;자동 생성된 설명">
            <a:extLst>
              <a:ext uri="{FF2B5EF4-FFF2-40B4-BE49-F238E27FC236}">
                <a16:creationId xmlns:a16="http://schemas.microsoft.com/office/drawing/2014/main" id="{FE3ABB75-BF9E-4F3E-8F62-8B8496432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018" y="1421941"/>
            <a:ext cx="5308703" cy="35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7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561" y="5560255"/>
            <a:ext cx="689050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Tool Steel(T)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에 비해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Carbon Steel(C)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의 불량비율이 더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7" y="745628"/>
            <a:ext cx="603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강종과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 간의 관계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D8A84-813B-4B84-9551-93377BE012C9}"/>
              </a:ext>
            </a:extLst>
          </p:cNvPr>
          <p:cNvSpPr txBox="1"/>
          <p:nvPr/>
        </p:nvSpPr>
        <p:spPr>
          <a:xfrm>
            <a:off x="1019607" y="4883942"/>
            <a:ext cx="786678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어느 강종을 사용하냐에 따라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불량률이 달라진다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4ED58-D582-4152-A943-2EE7F8F2BEFF}"/>
              </a:ext>
            </a:extLst>
          </p:cNvPr>
          <p:cNvSpPr txBox="1"/>
          <p:nvPr/>
        </p:nvSpPr>
        <p:spPr>
          <a:xfrm>
            <a:off x="143609" y="4982495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D9DFE-0398-485E-A1D5-6C88DA52C670}"/>
              </a:ext>
            </a:extLst>
          </p:cNvPr>
          <p:cNvSpPr txBox="1"/>
          <p:nvPr/>
        </p:nvSpPr>
        <p:spPr>
          <a:xfrm>
            <a:off x="152563" y="5656413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결과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A2EFFD12-F51A-43B0-9E15-B7A1304F8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09" y="1523165"/>
            <a:ext cx="7061375" cy="30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751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descaling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횟수와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 간의 관계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512C3-7093-4011-918B-9CDE6EB6BBD3}"/>
              </a:ext>
            </a:extLst>
          </p:cNvPr>
          <p:cNvSpPr txBox="1"/>
          <p:nvPr/>
        </p:nvSpPr>
        <p:spPr>
          <a:xfrm>
            <a:off x="1019608" y="5808376"/>
            <a:ext cx="80666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descaling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횟수와 불량률의 관계를 직접적으로 찾기는 어렵다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B0427-E77F-44A7-8199-CA7E13D7BA9A}"/>
              </a:ext>
            </a:extLst>
          </p:cNvPr>
          <p:cNvSpPr txBox="1"/>
          <p:nvPr/>
        </p:nvSpPr>
        <p:spPr>
          <a:xfrm>
            <a:off x="1019607" y="5138842"/>
            <a:ext cx="786678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Descaling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덜 할수록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불량일 가능성이 높아진다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C1B5A7-5CE0-447B-8974-981CC28FEE3C}"/>
              </a:ext>
            </a:extLst>
          </p:cNvPr>
          <p:cNvSpPr txBox="1"/>
          <p:nvPr/>
        </p:nvSpPr>
        <p:spPr>
          <a:xfrm>
            <a:off x="143609" y="5237395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F6EF9-36B0-4B08-AD95-8C9F93932E1B}"/>
              </a:ext>
            </a:extLst>
          </p:cNvPr>
          <p:cNvSpPr txBox="1"/>
          <p:nvPr/>
        </p:nvSpPr>
        <p:spPr>
          <a:xfrm>
            <a:off x="152563" y="5911313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결과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 descr="텍스트, 전자기기, 콤팩트디스크이(가) 표시된 사진&#10;&#10;자동 생성된 설명">
            <a:extLst>
              <a:ext uri="{FF2B5EF4-FFF2-40B4-BE49-F238E27FC236}">
                <a16:creationId xmlns:a16="http://schemas.microsoft.com/office/drawing/2014/main" id="{E50F103E-67C5-4858-B856-F74E25C5B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15" y="1699752"/>
            <a:ext cx="7516170" cy="32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37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HSB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여부와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 간의 관계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D1B539F-620A-4415-86F8-80CBACC25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01" y="1513200"/>
            <a:ext cx="7062998" cy="31529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577DFC-B1AC-4DD6-90D9-B78C7176B582}"/>
              </a:ext>
            </a:extLst>
          </p:cNvPr>
          <p:cNvSpPr txBox="1"/>
          <p:nvPr/>
        </p:nvSpPr>
        <p:spPr>
          <a:xfrm>
            <a:off x="1019608" y="5808376"/>
            <a:ext cx="80666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HSB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를 적용하면 상대적으로 불량 비율이 적어진다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5F649-65B3-457F-A6AD-13ED2956D37E}"/>
              </a:ext>
            </a:extLst>
          </p:cNvPr>
          <p:cNvSpPr txBox="1"/>
          <p:nvPr/>
        </p:nvSpPr>
        <p:spPr>
          <a:xfrm>
            <a:off x="1019607" y="5138842"/>
            <a:ext cx="786678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HSB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하지 않을 때가 했을 때에 비해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 가능성이 높아진다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699B0-8FD7-4FD1-A7EE-88DD4442BFA0}"/>
              </a:ext>
            </a:extLst>
          </p:cNvPr>
          <p:cNvSpPr txBox="1"/>
          <p:nvPr/>
        </p:nvSpPr>
        <p:spPr>
          <a:xfrm>
            <a:off x="143609" y="5237395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D4D4A-4559-42F8-A8E1-9C3D098E79B7}"/>
              </a:ext>
            </a:extLst>
          </p:cNvPr>
          <p:cNvSpPr txBox="1"/>
          <p:nvPr/>
        </p:nvSpPr>
        <p:spPr>
          <a:xfrm>
            <a:off x="152563" y="5911313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결과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15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75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온도 및 시간 변수와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 간의 관계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EA22E-7243-4750-A1FA-62B076F98705}"/>
              </a:ext>
            </a:extLst>
          </p:cNvPr>
          <p:cNvSpPr txBox="1"/>
          <p:nvPr/>
        </p:nvSpPr>
        <p:spPr>
          <a:xfrm>
            <a:off x="1154361" y="5101089"/>
            <a:ext cx="8066640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온도 관련변수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(FUR_HZ_TEMP, FUR_SZ_TEMP, FUR_EXTEMP)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는 그 값이 커질수록 불량 수가 증가하는 경향이 있다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시간 관련변수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(FUR_HZ_TIME, FUR_SZ_TIME, FUR_TIME)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는 그 값이 작을수록 불량 수가 증가하는 경향이 있다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A9AB3-E2A5-49A2-A46A-564BC135757E}"/>
              </a:ext>
            </a:extLst>
          </p:cNvPr>
          <p:cNvSpPr txBox="1"/>
          <p:nvPr/>
        </p:nvSpPr>
        <p:spPr>
          <a:xfrm>
            <a:off x="1154360" y="4210175"/>
            <a:ext cx="7866781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온도와 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불량여부와는 관련이 없다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각 과정에서 소요시간이 길수록 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불량일 가능성이 높아진다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8C653-E752-49B7-8391-049C47592C6E}"/>
              </a:ext>
            </a:extLst>
          </p:cNvPr>
          <p:cNvSpPr txBox="1"/>
          <p:nvPr/>
        </p:nvSpPr>
        <p:spPr>
          <a:xfrm>
            <a:off x="278362" y="4308728"/>
            <a:ext cx="87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6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</a:t>
            </a:r>
            <a:endParaRPr kumimoji="1" lang="en-US" altLang="ko-KR" sz="16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745923-4D0B-4DE6-9E7E-9C02596C011B}"/>
              </a:ext>
            </a:extLst>
          </p:cNvPr>
          <p:cNvSpPr txBox="1"/>
          <p:nvPr/>
        </p:nvSpPr>
        <p:spPr>
          <a:xfrm>
            <a:off x="287316" y="5194402"/>
            <a:ext cx="87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6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결과</a:t>
            </a:r>
            <a:endParaRPr kumimoji="1" lang="en-US" altLang="ko-KR" sz="16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A0CB7C-D8A3-40E6-B065-2ED207978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71" y="1382443"/>
            <a:ext cx="6957258" cy="27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8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압연온도와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 간의 관계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F4FE34-15DF-4B25-B712-3E6530115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61" y="1547068"/>
            <a:ext cx="4500278" cy="3144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2E91F0-246D-4977-97F0-C063F47076A1}"/>
              </a:ext>
            </a:extLst>
          </p:cNvPr>
          <p:cNvSpPr txBox="1"/>
          <p:nvPr/>
        </p:nvSpPr>
        <p:spPr>
          <a:xfrm>
            <a:off x="1019608" y="5808376"/>
            <a:ext cx="80666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압연온도가 높아질수록 불량 수가 증가하는 경향이 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B80F7-5D1B-4782-9D7D-1CDBCFA2F4FC}"/>
              </a:ext>
            </a:extLst>
          </p:cNvPr>
          <p:cNvSpPr txBox="1"/>
          <p:nvPr/>
        </p:nvSpPr>
        <p:spPr>
          <a:xfrm>
            <a:off x="1077357" y="5138842"/>
            <a:ext cx="786678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온도와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불량여부와는 관련이 없다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36DA49-69C5-49F5-8AE3-0AB004FAF923}"/>
              </a:ext>
            </a:extLst>
          </p:cNvPr>
          <p:cNvSpPr txBox="1"/>
          <p:nvPr/>
        </p:nvSpPr>
        <p:spPr>
          <a:xfrm>
            <a:off x="143609" y="5237395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F8A3E-FB28-431D-9776-78F8B698F60F}"/>
              </a:ext>
            </a:extLst>
          </p:cNvPr>
          <p:cNvSpPr txBox="1"/>
          <p:nvPr/>
        </p:nvSpPr>
        <p:spPr>
          <a:xfrm>
            <a:off x="152563" y="5911313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결과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636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926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plate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두께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너비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길이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무게와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불량과의 관계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ADBE0-E427-4F4B-B893-51FFD6BC15E9}"/>
              </a:ext>
            </a:extLst>
          </p:cNvPr>
          <p:cNvSpPr txBox="1"/>
          <p:nvPr/>
        </p:nvSpPr>
        <p:spPr>
          <a:xfrm>
            <a:off x="1019608" y="4956710"/>
            <a:ext cx="8066640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plate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의 두께가 얇을수록 불량 수가 증가하는 경향이 있다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plate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의 너비가 좁을수록 불량 수가 증가하는 경향이 있다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plate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의 길이가 길수록 불량 수가 증가하는 경향이 있다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plate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의 무게와 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scale 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 간에 관계는 없다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8C34D-8688-45AE-BF24-9E9289EF717E}"/>
              </a:ext>
            </a:extLst>
          </p:cNvPr>
          <p:cNvSpPr txBox="1"/>
          <p:nvPr/>
        </p:nvSpPr>
        <p:spPr>
          <a:xfrm>
            <a:off x="1019607" y="4267926"/>
            <a:ext cx="786678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Plate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두께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너비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길이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무게와 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 여부는 관련이 없다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8C2AA-D715-4BE6-A627-523A06C27DE4}"/>
              </a:ext>
            </a:extLst>
          </p:cNvPr>
          <p:cNvSpPr txBox="1"/>
          <p:nvPr/>
        </p:nvSpPr>
        <p:spPr>
          <a:xfrm>
            <a:off x="143609" y="4366479"/>
            <a:ext cx="87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6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</a:t>
            </a:r>
            <a:endParaRPr kumimoji="1" lang="en-US" altLang="ko-KR" sz="16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731A1-CA08-4F65-B2E8-650AC0C2006B}"/>
              </a:ext>
            </a:extLst>
          </p:cNvPr>
          <p:cNvSpPr txBox="1"/>
          <p:nvPr/>
        </p:nvSpPr>
        <p:spPr>
          <a:xfrm>
            <a:off x="152563" y="5059647"/>
            <a:ext cx="87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6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결과</a:t>
            </a:r>
            <a:endParaRPr kumimoji="1" lang="en-US" altLang="ko-KR" sz="16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CB1418-C34C-4809-BD7E-5CCF2EC9C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57" y="1421941"/>
            <a:ext cx="6797486" cy="264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8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기온에 따른 미세먼지 농도 차이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6B57F3-0989-4A76-A1C1-FACEB3383B29}"/>
              </a:ext>
            </a:extLst>
          </p:cNvPr>
          <p:cNvSpPr txBox="1"/>
          <p:nvPr/>
        </p:nvSpPr>
        <p:spPr>
          <a:xfrm>
            <a:off x="577516" y="1342833"/>
            <a:ext cx="647195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두 그룹간의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PM10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평균 차이가 존재하는지 검정해보기로 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6B3F8-EA0A-47CB-B3FF-BAC16D1ED3FF}"/>
              </a:ext>
            </a:extLst>
          </p:cNvPr>
          <p:cNvSpPr txBox="1"/>
          <p:nvPr/>
        </p:nvSpPr>
        <p:spPr>
          <a:xfrm>
            <a:off x="5296272" y="2059806"/>
            <a:ext cx="432899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귀무가설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온도가 높은 날들의 미세먼지 농도 평균과 온도가 낮은 날들의 미세먼지 농도 평균이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동일하다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대립가설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온도가 높은 날들의 미세먼지 농도 평균과 온도가 낮은 날들의 미세먼지 농도 평균이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다르다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9E580-4DE7-4C8D-93F7-241833380E8E}"/>
              </a:ext>
            </a:extLst>
          </p:cNvPr>
          <p:cNvSpPr txBox="1"/>
          <p:nvPr/>
        </p:nvSpPr>
        <p:spPr>
          <a:xfrm>
            <a:off x="385596" y="5589671"/>
            <a:ext cx="91348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온도가 높은 날들의 미세먼지 농도 평균과 낮은 날들의 미세먼지 농도 평균이 다르다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21E1DE-A1CD-48E4-B2C2-A3456BE7F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77" t="38295" r="39545" b="12560"/>
          <a:stretch/>
        </p:blipFill>
        <p:spPr>
          <a:xfrm>
            <a:off x="404074" y="2160720"/>
            <a:ext cx="4695072" cy="28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로지스틱 회귀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(cont.)</a:t>
            </a:r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A2E5582D-0C35-408F-B959-91841B62E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948615"/>
              </p:ext>
            </p:extLst>
          </p:nvPr>
        </p:nvGraphicFramePr>
        <p:xfrm>
          <a:off x="5093755" y="3429000"/>
          <a:ext cx="4465736" cy="1463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465736">
                  <a:extLst>
                    <a:ext uri="{9D8B030D-6E8A-4147-A177-3AD203B41FA5}">
                      <a16:colId xmlns:a16="http://schemas.microsoft.com/office/drawing/2014/main" val="1420755087"/>
                    </a:ext>
                  </a:extLst>
                </a:gridCol>
              </a:tblGrid>
              <a:tr h="6732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1. Pseudo R-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squ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.: 0.5958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이 기본 설정으로 만들어진 로지스틱 회귀 모델은 약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60%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정도 설명 가능하다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695976"/>
                  </a:ext>
                </a:extLst>
              </a:tr>
              <a:tr h="673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2. STEEL_KIND, PT_WDTH, FUR_SZ_TEMP, ROLLING_TEMP_T5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P&gt;|t|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는 유의수준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(0.05)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보다 작다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이 변수들이 유의한 변수이다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0663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067AFDD-E57D-4231-B08C-42AC48824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9" t="35101" r="17312" b="50000"/>
          <a:stretch/>
        </p:blipFill>
        <p:spPr>
          <a:xfrm>
            <a:off x="346509" y="1254225"/>
            <a:ext cx="6728059" cy="8301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989407-985A-473C-AB7A-075016EB1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9" t="31301" r="32858" b="6340"/>
          <a:stretch/>
        </p:blipFill>
        <p:spPr>
          <a:xfrm>
            <a:off x="346509" y="2772765"/>
            <a:ext cx="4613167" cy="308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7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 정의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53295-6191-4E68-AD90-ADC4DA15B27D}"/>
              </a:ext>
            </a:extLst>
          </p:cNvPr>
          <p:cNvSpPr txBox="1"/>
          <p:nvPr/>
        </p:nvSpPr>
        <p:spPr>
          <a:xfrm>
            <a:off x="232172" y="693421"/>
            <a:ext cx="944165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배경지식</a:t>
            </a:r>
            <a:endParaRPr kumimoji="1" lang="en-US" altLang="ko-Kore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EFF682-5563-4BFF-BA85-5A733FC2EF7F}"/>
              </a:ext>
            </a:extLst>
          </p:cNvPr>
          <p:cNvSpPr txBox="1"/>
          <p:nvPr/>
        </p:nvSpPr>
        <p:spPr>
          <a:xfrm>
            <a:off x="270668" y="1280986"/>
            <a:ext cx="193307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[ </a:t>
            </a:r>
            <a:r>
              <a:rPr kumimoji="1" lang="ko-KR" altLang="en-US" sz="2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압연공정 </a:t>
            </a:r>
            <a:r>
              <a:rPr kumimoji="1" lang="en-US" altLang="ko-KR" sz="2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18476-A08F-41D4-A2DC-BC4FBB594BF8}"/>
              </a:ext>
            </a:extLst>
          </p:cNvPr>
          <p:cNvSpPr txBox="1"/>
          <p:nvPr/>
        </p:nvSpPr>
        <p:spPr>
          <a:xfrm>
            <a:off x="4422251" y="3254112"/>
            <a:ext cx="2078026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분석 배경</a:t>
            </a:r>
            <a:endParaRPr kumimoji="1" lang="en-US" altLang="ko-Kore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5D3013-13B9-490C-B0D6-A684CADCAF79}"/>
              </a:ext>
            </a:extLst>
          </p:cNvPr>
          <p:cNvSpPr txBox="1"/>
          <p:nvPr/>
        </p:nvSpPr>
        <p:spPr>
          <a:xfrm>
            <a:off x="4422251" y="3971862"/>
            <a:ext cx="4632297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OO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공장의 고객사에서 최근 들어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“Scale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 발생 증가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”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라는 이슈가 발생했다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 원인을 분석한 결과 압연공정에서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불량이 급증한 것으로 나타났다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582DC2-A409-44A3-AA83-6CD97289BA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89"/>
          <a:stretch/>
        </p:blipFill>
        <p:spPr>
          <a:xfrm>
            <a:off x="350181" y="3092257"/>
            <a:ext cx="3544353" cy="33228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D18F09-1FD0-4C13-9054-0D69C52C662E}"/>
              </a:ext>
            </a:extLst>
          </p:cNvPr>
          <p:cNvSpPr txBox="1"/>
          <p:nvPr/>
        </p:nvSpPr>
        <p:spPr>
          <a:xfrm>
            <a:off x="584796" y="6164579"/>
            <a:ext cx="307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출처 </a:t>
            </a:r>
            <a:r>
              <a:rPr kumimoji="1"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POSCO </a:t>
            </a:r>
            <a:r>
              <a:rPr kumimoji="1"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공식 홈페이지</a:t>
            </a:r>
            <a:endParaRPr kumimoji="1" lang="en-US" altLang="ko-KR" sz="14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DAD2C28-4E42-4E4F-8AD3-6E8C116C0ED3}"/>
              </a:ext>
            </a:extLst>
          </p:cNvPr>
          <p:cNvGrpSpPr/>
          <p:nvPr/>
        </p:nvGrpSpPr>
        <p:grpSpPr>
          <a:xfrm>
            <a:off x="838200" y="1905037"/>
            <a:ext cx="8382000" cy="968043"/>
            <a:chOff x="838200" y="1905037"/>
            <a:chExt cx="8382000" cy="968043"/>
          </a:xfrm>
        </p:grpSpPr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BCDB11F6-8AE0-48D9-A463-28C9ED8C73FB}"/>
                </a:ext>
              </a:extLst>
            </p:cNvPr>
            <p:cNvSpPr/>
            <p:nvPr/>
          </p:nvSpPr>
          <p:spPr>
            <a:xfrm>
              <a:off x="838200" y="1905037"/>
              <a:ext cx="8382000" cy="968043"/>
            </a:xfrm>
            <a:prstGeom prst="rightArrow">
              <a:avLst/>
            </a:prstGeom>
            <a:solidFill>
              <a:srgbClr val="507BC8">
                <a:alpha val="30000"/>
              </a:srgbClr>
            </a:solidFill>
            <a:ln>
              <a:noFill/>
            </a:ln>
            <a:effectLst>
              <a:softEdge rad="381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C995AB-6E43-435A-9EFE-A5E0F2A7BBAB}"/>
                </a:ext>
              </a:extLst>
            </p:cNvPr>
            <p:cNvSpPr txBox="1"/>
            <p:nvPr/>
          </p:nvSpPr>
          <p:spPr>
            <a:xfrm>
              <a:off x="958322" y="2009898"/>
              <a:ext cx="1596633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4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가열</a:t>
              </a:r>
              <a:endParaRPr kumimoji="1" lang="en-US" altLang="ko-KR" sz="24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FD834A-F2F3-41CD-8A20-372E0EA577D5}"/>
                </a:ext>
              </a:extLst>
            </p:cNvPr>
            <p:cNvSpPr txBox="1"/>
            <p:nvPr/>
          </p:nvSpPr>
          <p:spPr>
            <a:xfrm>
              <a:off x="3759266" y="2009898"/>
              <a:ext cx="1596633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4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조압연</a:t>
              </a:r>
              <a:endParaRPr kumimoji="1" lang="en-US" altLang="ko-KR" sz="24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1BED1C-499A-485F-B79E-039B71C2F03D}"/>
                </a:ext>
              </a:extLst>
            </p:cNvPr>
            <p:cNvSpPr txBox="1"/>
            <p:nvPr/>
          </p:nvSpPr>
          <p:spPr>
            <a:xfrm>
              <a:off x="5159738" y="2009898"/>
              <a:ext cx="1596633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40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사상압연</a:t>
              </a:r>
              <a:endParaRPr kumimoji="1" lang="en-US" altLang="ko-KR" sz="24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7C6B61-86D1-45F6-BF47-5FF71687A4C0}"/>
                </a:ext>
              </a:extLst>
            </p:cNvPr>
            <p:cNvSpPr txBox="1"/>
            <p:nvPr/>
          </p:nvSpPr>
          <p:spPr>
            <a:xfrm>
              <a:off x="6560210" y="2009898"/>
              <a:ext cx="2060634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24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가속냉각</a:t>
              </a:r>
              <a:endParaRPr kumimoji="1" lang="en-US" altLang="ko-KR" sz="24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007D85-2620-4288-A65F-7C00A161D5F4}"/>
                </a:ext>
              </a:extLst>
            </p:cNvPr>
            <p:cNvSpPr txBox="1"/>
            <p:nvPr/>
          </p:nvSpPr>
          <p:spPr>
            <a:xfrm>
              <a:off x="2358794" y="2009898"/>
              <a:ext cx="1596633" cy="593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24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HSB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98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로지스틱 회귀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E73AC-89E5-4FDC-8B29-C4CC78F102FB}"/>
              </a:ext>
            </a:extLst>
          </p:cNvPr>
          <p:cNvSpPr txBox="1"/>
          <p:nvPr/>
        </p:nvSpPr>
        <p:spPr>
          <a:xfrm>
            <a:off x="918633" y="4397992"/>
            <a:ext cx="806873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HSB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과정을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진행하지 않았을 때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scale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불량일 가능성이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강종이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Carbon Steel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 아닌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"Tool Steel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일 때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scale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불량일 가능성이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압연온도가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scale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불량일 가능성이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가열로 균열대 온도가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scale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불량일 가능성이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155F1E-B7AA-42C0-B05E-B1E057CC9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97" y="1421941"/>
            <a:ext cx="4787406" cy="255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02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랜덤 포레스트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(cont.)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0B35-4546-49AA-8D2B-41675E8D4C17}"/>
              </a:ext>
            </a:extLst>
          </p:cNvPr>
          <p:cNvSpPr txBox="1"/>
          <p:nvPr/>
        </p:nvSpPr>
        <p:spPr>
          <a:xfrm>
            <a:off x="839327" y="4300625"/>
            <a:ext cx="8372049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 모델의 예측 정확도는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0.909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90%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정도는 정답을 맞춘다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precision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72/(3+72) = 72/75 = 0.96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불량이라고 예측한 것 중에 맞춘 비율은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96%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recall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72/(23+72) = 72/95 ≓ 0.76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실제로 불량인 것 중에 예측을 맞춘 비율은 약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76%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FD185-F9D0-4055-BFCE-5A7ACAE24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7" t="36483" r="65214" b="51252"/>
          <a:stretch/>
        </p:blipFill>
        <p:spPr>
          <a:xfrm>
            <a:off x="425767" y="2411041"/>
            <a:ext cx="3974145" cy="1376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0FC83-1F68-4E6D-968D-DB15C7A369E8}"/>
              </a:ext>
            </a:extLst>
          </p:cNvPr>
          <p:cNvSpPr txBox="1"/>
          <p:nvPr/>
        </p:nvSpPr>
        <p:spPr>
          <a:xfrm>
            <a:off x="4625090" y="1821377"/>
            <a:ext cx="4855143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precision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 더 중요한지 아니면 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recall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 더 중요한지는 해당 기업이 어느 부분에 더 가치를 두는지에 따라 달라진다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'1 - precision' : 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불량이라고 예측했다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그래서 보수를 했다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근데 알고 보니 불량이 아니다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이에 대한 비용이 발생했다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'1 - recall' : 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실제 불량인데 정상이라고 판단해서 보낸 물품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소비자가 불만을 가지고 추후에 해당 제품을 사용하지 않을 수도 있다</a:t>
            </a:r>
            <a:r>
              <a:rPr lang="en-US" altLang="ko-KR" sz="14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194D84-2817-4847-8B8B-9B6ED1453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08" t="54695" r="9167" b="38124"/>
          <a:stretch/>
        </p:blipFill>
        <p:spPr>
          <a:xfrm>
            <a:off x="1187450" y="1364508"/>
            <a:ext cx="753110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94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랜덤 포레스트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10A20-1B74-4223-A172-F3FA37481F1E}"/>
              </a:ext>
            </a:extLst>
          </p:cNvPr>
          <p:cNvSpPr txBox="1"/>
          <p:nvPr/>
        </p:nvSpPr>
        <p:spPr>
          <a:xfrm>
            <a:off x="1873251" y="4578869"/>
            <a:ext cx="6447366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압연온도가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scale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불량일 가능성이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plate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의 너비가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클수록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scale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불량일 가능성이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가열로 균열대 온도가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scale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불량일 가능성이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추출온도가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scale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불량일 가능성이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49E7A4-CDE0-4169-9F7E-5EB9B31FA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25" y="1421941"/>
            <a:ext cx="5310350" cy="300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1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SVM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(Classifier)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4E8E1-6C5C-478F-BF5C-F9A8D0C166EE}"/>
              </a:ext>
            </a:extLst>
          </p:cNvPr>
          <p:cNvSpPr txBox="1"/>
          <p:nvPr/>
        </p:nvSpPr>
        <p:spPr>
          <a:xfrm>
            <a:off x="973137" y="4116661"/>
            <a:ext cx="7959725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 모델의 예측 정확도는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0.857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86%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정도는 정답을 맞춘다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precision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67/(13+67) = 67/80 = 0.8375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불량이라고 예측한 것 중에 맞춘 비율은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84%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recall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67/(28+67) = 67/95 ≓ 0.71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실제로 불량인 것 중에 예측을 맞춘 비율은 약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71%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960EA1-6EE9-4663-AAA1-F82B5C516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1" t="41947" r="32992" b="21282"/>
          <a:stretch/>
        </p:blipFill>
        <p:spPr>
          <a:xfrm>
            <a:off x="2158789" y="1515533"/>
            <a:ext cx="558842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9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kNN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B4E8E1-6C5C-478F-BF5C-F9A8D0C166EE}"/>
              </a:ext>
            </a:extLst>
          </p:cNvPr>
          <p:cNvSpPr txBox="1"/>
          <p:nvPr/>
        </p:nvSpPr>
        <p:spPr>
          <a:xfrm>
            <a:off x="973137" y="4116661"/>
            <a:ext cx="7959725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 모델의 예측 정확도는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0.836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84%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정도는 정답을 맞춘다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precision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57/(9+57) = 57/66 ≓ 0.86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불량이라고 예측한 것 중에 맞춘 비율은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86%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recall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57/(38+57) = 57/95 = 0.6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실제로 불량인 것 중에 예측을 맞춘 비율은 약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60%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DBE9E4-A47A-481F-9C90-BAB9DB7B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6" t="32374" r="32820" b="31158"/>
          <a:stretch/>
        </p:blipFill>
        <p:spPr>
          <a:xfrm>
            <a:off x="2071853" y="1421941"/>
            <a:ext cx="5762293" cy="225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64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평가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A0F6B-5B42-4E9A-8E2E-60FE1E53D07C}"/>
              </a:ext>
            </a:extLst>
          </p:cNvPr>
          <p:cNvSpPr txBox="1"/>
          <p:nvPr/>
        </p:nvSpPr>
        <p:spPr>
          <a:xfrm>
            <a:off x="5275974" y="2499022"/>
            <a:ext cx="4029951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Random Forest</a:t>
            </a:r>
            <a:r>
              <a:rPr lang="ko-KR" altLang="en-US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 가장 </a:t>
            </a:r>
            <a:r>
              <a:rPr lang="en-US" altLang="ko-KR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accuracy</a:t>
            </a:r>
            <a:r>
              <a:rPr lang="ko-KR" altLang="en-US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 높으며 분류를 잘 한다</a:t>
            </a:r>
            <a:r>
              <a:rPr lang="en-US" altLang="ko-KR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kNN</a:t>
            </a:r>
            <a:r>
              <a:rPr lang="ko-KR" altLang="en-US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 가장 </a:t>
            </a:r>
            <a:r>
              <a:rPr lang="en-US" altLang="ko-KR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accuracy</a:t>
            </a:r>
            <a:r>
              <a:rPr lang="ko-KR" altLang="en-US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 안 좋으며 분류도 잘 못한다</a:t>
            </a:r>
            <a:r>
              <a:rPr lang="en-US" altLang="ko-KR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019E5C-3C8B-46CF-BB79-8733F37CC69C}"/>
              </a:ext>
            </a:extLst>
          </p:cNvPr>
          <p:cNvGrpSpPr/>
          <p:nvPr/>
        </p:nvGrpSpPr>
        <p:grpSpPr>
          <a:xfrm>
            <a:off x="464001" y="2243589"/>
            <a:ext cx="4488999" cy="2362279"/>
            <a:chOff x="464001" y="2243589"/>
            <a:chExt cx="4488999" cy="236227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45BB92A-80C1-4F99-8811-49C0D1266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44" t="31463" r="69231" b="39211"/>
            <a:stretch/>
          </p:blipFill>
          <p:spPr>
            <a:xfrm>
              <a:off x="464001" y="2285650"/>
              <a:ext cx="2296132" cy="232021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8977959-C8B9-4C29-9968-270918959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44" t="63464" r="69231" b="6999"/>
            <a:stretch/>
          </p:blipFill>
          <p:spPr>
            <a:xfrm>
              <a:off x="2656868" y="2243589"/>
              <a:ext cx="2296132" cy="23368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0C7912A-63FC-45A7-A3CC-0ED55485AC8E}"/>
              </a:ext>
            </a:extLst>
          </p:cNvPr>
          <p:cNvSpPr txBox="1"/>
          <p:nvPr/>
        </p:nvSpPr>
        <p:spPr>
          <a:xfrm>
            <a:off x="2366524" y="5022529"/>
            <a:ext cx="517295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accuracy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라는 지표를 기준으로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Random Forest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 현재 문제상황을 해결하는 데 가장 적절한 모델이다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  <a:endParaRPr lang="en-US" altLang="ko-KR" sz="1800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3282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결론 및 대안제시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452BF-18FD-444A-8004-051E73B7CE3E}"/>
              </a:ext>
            </a:extLst>
          </p:cNvPr>
          <p:cNvSpPr txBox="1"/>
          <p:nvPr/>
        </p:nvSpPr>
        <p:spPr>
          <a:xfrm>
            <a:off x="558609" y="1348789"/>
            <a:ext cx="8788781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네 가지 모델 중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랜덤 포레스트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 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0.909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accuracy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 가장 좋다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→ 이 모델은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scale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불량과 다른 요인과의 관계를 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90%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정도 설명할 수 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2. 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두 모델이 말하는 공통적으로 가장 영향을 크게 주는 변수는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압연온도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가열로 균열대 온도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rgbClr val="507BC8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압연온도가 </a:t>
            </a:r>
            <a:r>
              <a:rPr lang="en-US" altLang="ko-KR" b="1" dirty="0">
                <a:solidFill>
                  <a:srgbClr val="507BC8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b="1" dirty="0">
                <a:solidFill>
                  <a:srgbClr val="507BC8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b="1" dirty="0">
                <a:solidFill>
                  <a:srgbClr val="507BC8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그리고 </a:t>
            </a:r>
            <a:r>
              <a:rPr lang="ko-KR" altLang="en-US" b="1" dirty="0">
                <a:solidFill>
                  <a:srgbClr val="507BC8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가열로 균열대 온도가 </a:t>
            </a:r>
            <a:r>
              <a:rPr lang="en-US" altLang="ko-KR" b="1" dirty="0">
                <a:solidFill>
                  <a:srgbClr val="507BC8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“</a:t>
            </a:r>
            <a:r>
              <a:rPr lang="ko-KR" altLang="en-US" b="1" dirty="0">
                <a:solidFill>
                  <a:srgbClr val="507BC8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b="1" dirty="0">
                <a:solidFill>
                  <a:srgbClr val="507BC8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scale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불량일 가능성이 높다고 말한다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03223-930F-4EB8-B377-7498B5543411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결론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AE643-A7A8-4BB4-96D9-C509937683D5}"/>
              </a:ext>
            </a:extLst>
          </p:cNvPr>
          <p:cNvSpPr txBox="1"/>
          <p:nvPr/>
        </p:nvSpPr>
        <p:spPr>
          <a:xfrm>
            <a:off x="270668" y="4052764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대안제시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71C4D-73A2-44DF-85A3-A3D8B3051212}"/>
              </a:ext>
            </a:extLst>
          </p:cNvPr>
          <p:cNvSpPr txBox="1"/>
          <p:nvPr/>
        </p:nvSpPr>
        <p:spPr>
          <a:xfrm>
            <a:off x="558608" y="4656112"/>
            <a:ext cx="878878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위에서 언급한 것처럼 압연온도와 가열로 균열대 온도를 낮추면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scale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불량률을 줄일 수 있을 것이다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또한  이제껏 발견하지 못했던 불량여부에 영향을 줄 수 있는 또 다른 요인을 조사하는 것도 좋은 방법이다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07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Lesson Learn</a:t>
            </a:r>
            <a:endParaRPr kumimoji="1" lang="ko-KR" altLang="en-US" sz="2000" kern="0" spc="-10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4C339-12ED-4234-8C06-998FC10028A1}"/>
              </a:ext>
            </a:extLst>
          </p:cNvPr>
          <p:cNvSpPr txBox="1"/>
          <p:nvPr/>
        </p:nvSpPr>
        <p:spPr>
          <a:xfrm>
            <a:off x="352221" y="1332111"/>
            <a:ext cx="9201557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이론 혹은 간단한 실습을 넘어서서 이렇게 연습해서 키운 능력을 가지고 실생활 문제를 해결해볼 수 있는 좋은 경험이었다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kumimoji="1" lang="en-US" altLang="ko-Kore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toy problem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풀 때와 달리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real-world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에서의 데이터는 생각보다 정제되지 않았으며 이를 가지고 제대로 분석하기는 쉽지 않다는 것을 깨닫았다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어떠한 문제에 대해 비즈니스적인 측면으로 접근하는 방법을 익힐 수 있었다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실제 제조 현장에서 발생할 수 있는 문제를 이러한 방식으로 직접 원인을 도출하고 해결 방안을 모색해보는 경험이 새롭고 흥미로웠다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077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1634" y="3075057"/>
            <a:ext cx="5782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70715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 정의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EFEE4-36E7-4BD8-8B20-32A6AE4C6EC0}"/>
              </a:ext>
            </a:extLst>
          </p:cNvPr>
          <p:cNvSpPr txBox="1"/>
          <p:nvPr/>
        </p:nvSpPr>
        <p:spPr>
          <a:xfrm>
            <a:off x="232172" y="954636"/>
            <a:ext cx="944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분석 목표</a:t>
            </a: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0BA41-D4CB-4C50-A548-793CCB5E6534}"/>
              </a:ext>
            </a:extLst>
          </p:cNvPr>
          <p:cNvSpPr txBox="1"/>
          <p:nvPr/>
        </p:nvSpPr>
        <p:spPr>
          <a:xfrm>
            <a:off x="270669" y="1657451"/>
            <a:ext cx="944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불량을 유발하는 요인을 찾고 결과를 해석하여 개선 기회를 도출한다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420AC-3F7E-4D77-AC9E-A7B0467FE2A1}"/>
              </a:ext>
            </a:extLst>
          </p:cNvPr>
          <p:cNvSpPr txBox="1"/>
          <p:nvPr/>
        </p:nvSpPr>
        <p:spPr>
          <a:xfrm>
            <a:off x="270669" y="2512324"/>
            <a:ext cx="944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 설정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(cont.)</a:t>
            </a: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7B5C2-23FE-4617-88F6-F5F76ACF687F}"/>
              </a:ext>
            </a:extLst>
          </p:cNvPr>
          <p:cNvSpPr txBox="1"/>
          <p:nvPr/>
        </p:nvSpPr>
        <p:spPr>
          <a:xfrm>
            <a:off x="394569" y="3410605"/>
            <a:ext cx="449022" cy="450000"/>
          </a:xfrm>
          <a:prstGeom prst="ellipse">
            <a:avLst/>
          </a:prstGeom>
          <a:noFill/>
          <a:ln w="38100">
            <a:solidFill>
              <a:srgbClr val="507BC8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B85E3-1BC5-483C-99CE-C7996959CB75}"/>
              </a:ext>
            </a:extLst>
          </p:cNvPr>
          <p:cNvSpPr txBox="1"/>
          <p:nvPr/>
        </p:nvSpPr>
        <p:spPr>
          <a:xfrm>
            <a:off x="1134269" y="4216624"/>
            <a:ext cx="74255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Descaling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덜 할수록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불량일 가능성이 높아진다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87683-CFA4-4024-B4A7-D65F126BD714}"/>
              </a:ext>
            </a:extLst>
          </p:cNvPr>
          <p:cNvSpPr txBox="1"/>
          <p:nvPr/>
        </p:nvSpPr>
        <p:spPr>
          <a:xfrm>
            <a:off x="394569" y="4234509"/>
            <a:ext cx="449022" cy="450000"/>
          </a:xfrm>
          <a:prstGeom prst="ellipse">
            <a:avLst/>
          </a:prstGeom>
          <a:noFill/>
          <a:ln w="38100">
            <a:solidFill>
              <a:srgbClr val="507BC8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40F49C-B4BD-4346-A0BB-4EB6E6DB91A2}"/>
              </a:ext>
            </a:extLst>
          </p:cNvPr>
          <p:cNvSpPr txBox="1"/>
          <p:nvPr/>
        </p:nvSpPr>
        <p:spPr>
          <a:xfrm>
            <a:off x="1134269" y="4935943"/>
            <a:ext cx="74255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HSB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하지 않을 때가 했을 때에 비해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 가능성이 높아진다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CB005-AD50-4B64-B9EF-D88FAA74DFBF}"/>
              </a:ext>
            </a:extLst>
          </p:cNvPr>
          <p:cNvSpPr txBox="1"/>
          <p:nvPr/>
        </p:nvSpPr>
        <p:spPr>
          <a:xfrm>
            <a:off x="394569" y="4953828"/>
            <a:ext cx="449022" cy="450000"/>
          </a:xfrm>
          <a:prstGeom prst="ellipse">
            <a:avLst/>
          </a:prstGeom>
          <a:noFill/>
          <a:ln w="38100">
            <a:solidFill>
              <a:srgbClr val="507BC8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E6C54-C34E-40B3-9060-7ABB38C13DE7}"/>
              </a:ext>
            </a:extLst>
          </p:cNvPr>
          <p:cNvSpPr txBox="1"/>
          <p:nvPr/>
        </p:nvSpPr>
        <p:spPr>
          <a:xfrm>
            <a:off x="1134269" y="5700724"/>
            <a:ext cx="74255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온도와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불량여부와는 관련이 없다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94E774-9978-4043-BF8B-5DD0ADDC13DE}"/>
              </a:ext>
            </a:extLst>
          </p:cNvPr>
          <p:cNvSpPr txBox="1"/>
          <p:nvPr/>
        </p:nvSpPr>
        <p:spPr>
          <a:xfrm>
            <a:off x="394569" y="5776360"/>
            <a:ext cx="449022" cy="450000"/>
          </a:xfrm>
          <a:prstGeom prst="ellipse">
            <a:avLst/>
          </a:prstGeom>
          <a:noFill/>
          <a:ln w="38100">
            <a:solidFill>
              <a:srgbClr val="507BC8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4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958EEE-CA00-41CE-B1F1-CEA184269DF6}"/>
              </a:ext>
            </a:extLst>
          </p:cNvPr>
          <p:cNvSpPr txBox="1"/>
          <p:nvPr/>
        </p:nvSpPr>
        <p:spPr>
          <a:xfrm>
            <a:off x="1134268" y="3372787"/>
            <a:ext cx="74255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어느 강종을 사용하냐에 따라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불량률이 달라진다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348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 정의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420AC-3F7E-4D77-AC9E-A7B0467FE2A1}"/>
              </a:ext>
            </a:extLst>
          </p:cNvPr>
          <p:cNvSpPr txBox="1"/>
          <p:nvPr/>
        </p:nvSpPr>
        <p:spPr>
          <a:xfrm>
            <a:off x="270669" y="924156"/>
            <a:ext cx="944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 설정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(cont.)</a:t>
            </a: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7B5C2-23FE-4617-88F6-F5F76ACF687F}"/>
              </a:ext>
            </a:extLst>
          </p:cNvPr>
          <p:cNvSpPr txBox="1"/>
          <p:nvPr/>
        </p:nvSpPr>
        <p:spPr>
          <a:xfrm>
            <a:off x="394569" y="1899438"/>
            <a:ext cx="449022" cy="450000"/>
          </a:xfrm>
          <a:prstGeom prst="ellipse">
            <a:avLst/>
          </a:prstGeom>
          <a:noFill/>
          <a:ln w="38100">
            <a:solidFill>
              <a:srgbClr val="507BC8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5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B85E3-1BC5-483C-99CE-C7996959CB75}"/>
              </a:ext>
            </a:extLst>
          </p:cNvPr>
          <p:cNvSpPr txBox="1"/>
          <p:nvPr/>
        </p:nvSpPr>
        <p:spPr>
          <a:xfrm>
            <a:off x="1134269" y="1819934"/>
            <a:ext cx="74255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각 과정에서 소요시간이 길수록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불량일 가능성이 높아진다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87683-CFA4-4024-B4A7-D65F126BD714}"/>
              </a:ext>
            </a:extLst>
          </p:cNvPr>
          <p:cNvSpPr txBox="1"/>
          <p:nvPr/>
        </p:nvSpPr>
        <p:spPr>
          <a:xfrm>
            <a:off x="394569" y="2694466"/>
            <a:ext cx="449022" cy="450000"/>
          </a:xfrm>
          <a:prstGeom prst="ellipse">
            <a:avLst/>
          </a:prstGeom>
          <a:noFill/>
          <a:ln w="38100">
            <a:solidFill>
              <a:srgbClr val="507BC8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6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40F49C-B4BD-4346-A0BB-4EB6E6DB91A2}"/>
              </a:ext>
            </a:extLst>
          </p:cNvPr>
          <p:cNvSpPr txBox="1"/>
          <p:nvPr/>
        </p:nvSpPr>
        <p:spPr>
          <a:xfrm>
            <a:off x="1134269" y="2635505"/>
            <a:ext cx="74255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HSB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를 하지 않을 때가 했을 때에 비해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 가능성이 높아진다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CB005-AD50-4B64-B9EF-D88FAA74DFBF}"/>
              </a:ext>
            </a:extLst>
          </p:cNvPr>
          <p:cNvSpPr txBox="1"/>
          <p:nvPr/>
        </p:nvSpPr>
        <p:spPr>
          <a:xfrm>
            <a:off x="394569" y="3510037"/>
            <a:ext cx="449022" cy="450000"/>
          </a:xfrm>
          <a:prstGeom prst="ellipse">
            <a:avLst/>
          </a:prstGeom>
          <a:noFill/>
          <a:ln w="38100">
            <a:solidFill>
              <a:srgbClr val="507BC8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7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E6C54-C34E-40B3-9060-7ABB38C13DE7}"/>
              </a:ext>
            </a:extLst>
          </p:cNvPr>
          <p:cNvSpPr txBox="1"/>
          <p:nvPr/>
        </p:nvSpPr>
        <p:spPr>
          <a:xfrm>
            <a:off x="1134269" y="3486915"/>
            <a:ext cx="74255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Plate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두께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너비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길이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무게와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 여부는 관련이 없다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5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분석 계획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CD6DC-B45E-43D3-95B4-B3B6978675AD}"/>
              </a:ext>
            </a:extLst>
          </p:cNvPr>
          <p:cNvGrpSpPr/>
          <p:nvPr/>
        </p:nvGrpSpPr>
        <p:grpSpPr>
          <a:xfrm>
            <a:off x="1103586" y="1241540"/>
            <a:ext cx="3001167" cy="1258970"/>
            <a:chOff x="1442254" y="1436274"/>
            <a:chExt cx="3001167" cy="12589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8B8DFB-B324-43D7-9955-C7E3C5A24B6C}"/>
                </a:ext>
              </a:extLst>
            </p:cNvPr>
            <p:cNvSpPr txBox="1"/>
            <p:nvPr/>
          </p:nvSpPr>
          <p:spPr>
            <a:xfrm>
              <a:off x="1442254" y="1436274"/>
              <a:ext cx="3001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전처리</a:t>
              </a:r>
              <a:endPara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949186-923B-41E0-8315-82110A56381B}"/>
                </a:ext>
              </a:extLst>
            </p:cNvPr>
            <p:cNvSpPr txBox="1"/>
            <p:nvPr/>
          </p:nvSpPr>
          <p:spPr>
            <a:xfrm>
              <a:off x="1752723" y="2048913"/>
              <a:ext cx="23802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결측치 확인 및 처리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이상치 확인 및 처리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18A100-9947-42C6-A034-DB26498C5C20}"/>
              </a:ext>
            </a:extLst>
          </p:cNvPr>
          <p:cNvGrpSpPr/>
          <p:nvPr/>
        </p:nvGrpSpPr>
        <p:grpSpPr>
          <a:xfrm>
            <a:off x="436818" y="3626416"/>
            <a:ext cx="2844006" cy="1865721"/>
            <a:chOff x="436818" y="3795751"/>
            <a:chExt cx="2844006" cy="18657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5CD3B-89BB-4F16-ABDC-9F52445B43C6}"/>
                </a:ext>
              </a:extLst>
            </p:cNvPr>
            <p:cNvSpPr txBox="1"/>
            <p:nvPr/>
          </p:nvSpPr>
          <p:spPr>
            <a:xfrm>
              <a:off x="436818" y="3795751"/>
              <a:ext cx="2844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모델 선정 </a:t>
              </a:r>
              <a:endPara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5909F1-890D-4A53-AEED-A2BB67713D46}"/>
                </a:ext>
              </a:extLst>
            </p:cNvPr>
            <p:cNvSpPr txBox="1"/>
            <p:nvPr/>
          </p:nvSpPr>
          <p:spPr>
            <a:xfrm>
              <a:off x="778272" y="4461143"/>
              <a:ext cx="23651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로지스틱 회귀분석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랜덤 포레스트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SVM</a:t>
              </a: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kNN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8FB7880-B455-4F23-A42A-FAE7154211CE}"/>
              </a:ext>
            </a:extLst>
          </p:cNvPr>
          <p:cNvGrpSpPr/>
          <p:nvPr/>
        </p:nvGrpSpPr>
        <p:grpSpPr>
          <a:xfrm>
            <a:off x="3614785" y="3626416"/>
            <a:ext cx="2844006" cy="1533642"/>
            <a:chOff x="3411584" y="4257416"/>
            <a:chExt cx="2844006" cy="15336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BF7DED-AD81-4535-BD55-496DD7117407}"/>
                </a:ext>
              </a:extLst>
            </p:cNvPr>
            <p:cNvSpPr txBox="1"/>
            <p:nvPr/>
          </p:nvSpPr>
          <p:spPr>
            <a:xfrm>
              <a:off x="4137393" y="4867728"/>
              <a:ext cx="15019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accuracy</a:t>
              </a:r>
              <a:endParaRPr kumimoji="1" lang="en-US" altLang="ko-KR" baseline="30000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precision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recall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6E28C1-B53D-44E4-8947-775C4AF76070}"/>
                </a:ext>
              </a:extLst>
            </p:cNvPr>
            <p:cNvSpPr txBox="1"/>
            <p:nvPr/>
          </p:nvSpPr>
          <p:spPr>
            <a:xfrm>
              <a:off x="3411584" y="4257416"/>
              <a:ext cx="2844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모델 평가 </a:t>
              </a:r>
              <a:endPara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281FC4-4232-450E-98D2-62A1A681387F}"/>
              </a:ext>
            </a:extLst>
          </p:cNvPr>
          <p:cNvGrpSpPr/>
          <p:nvPr/>
        </p:nvGrpSpPr>
        <p:grpSpPr>
          <a:xfrm>
            <a:off x="6441857" y="3670818"/>
            <a:ext cx="2844006" cy="1304574"/>
            <a:chOff x="6386350" y="3802900"/>
            <a:chExt cx="2844006" cy="130457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38783-963A-46BB-A043-80ADD12E70BF}"/>
                </a:ext>
              </a:extLst>
            </p:cNvPr>
            <p:cNvSpPr txBox="1"/>
            <p:nvPr/>
          </p:nvSpPr>
          <p:spPr>
            <a:xfrm>
              <a:off x="6386350" y="3802900"/>
              <a:ext cx="2844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결론</a:t>
              </a:r>
              <a:endPara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E68065-CEB5-4A8E-A904-7770009C3EB4}"/>
                </a:ext>
              </a:extLst>
            </p:cNvPr>
            <p:cNvSpPr txBox="1"/>
            <p:nvPr/>
          </p:nvSpPr>
          <p:spPr>
            <a:xfrm>
              <a:off x="6855686" y="4461143"/>
              <a:ext cx="21759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영향변수 도출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최종 결론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647D07-341B-4AD1-85E5-F249B1E236D4}"/>
              </a:ext>
            </a:extLst>
          </p:cNvPr>
          <p:cNvGrpSpPr/>
          <p:nvPr/>
        </p:nvGrpSpPr>
        <p:grpSpPr>
          <a:xfrm>
            <a:off x="5271008" y="1241540"/>
            <a:ext cx="3531516" cy="1540278"/>
            <a:chOff x="4678339" y="1436274"/>
            <a:chExt cx="3531516" cy="15402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571E5-4AAE-40E4-B2BF-E04952A86927}"/>
                </a:ext>
              </a:extLst>
            </p:cNvPr>
            <p:cNvSpPr txBox="1"/>
            <p:nvPr/>
          </p:nvSpPr>
          <p:spPr>
            <a:xfrm>
              <a:off x="4678339" y="1436274"/>
              <a:ext cx="3531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그래프 분석 및 가설검정</a:t>
              </a:r>
              <a:endPara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C47D2E-358D-4D5A-B2E3-4D6EC1CC1664}"/>
                </a:ext>
              </a:extLst>
            </p:cNvPr>
            <p:cNvSpPr txBox="1"/>
            <p:nvPr/>
          </p:nvSpPr>
          <p:spPr>
            <a:xfrm>
              <a:off x="5394000" y="2053222"/>
              <a:ext cx="21001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Box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Plot</a:t>
              </a: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Histogram</a:t>
              </a: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Pie Chart</a:t>
              </a:r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B08F07E-F2CD-4BE4-9FF6-2D7245EEEE16}"/>
              </a:ext>
            </a:extLst>
          </p:cNvPr>
          <p:cNvSpPr/>
          <p:nvPr/>
        </p:nvSpPr>
        <p:spPr>
          <a:xfrm>
            <a:off x="838200" y="1813942"/>
            <a:ext cx="8382000" cy="968043"/>
          </a:xfrm>
          <a:prstGeom prst="rightArrow">
            <a:avLst/>
          </a:prstGeom>
          <a:solidFill>
            <a:srgbClr val="507BC8">
              <a:alpha val="30000"/>
            </a:srgbClr>
          </a:solidFill>
          <a:ln>
            <a:noFill/>
          </a:ln>
          <a:effectLst>
            <a:softEdge rad="381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920EE20-3AF3-42AA-8056-EEA483803EB4}"/>
              </a:ext>
            </a:extLst>
          </p:cNvPr>
          <p:cNvSpPr/>
          <p:nvPr/>
        </p:nvSpPr>
        <p:spPr>
          <a:xfrm>
            <a:off x="778272" y="4313378"/>
            <a:ext cx="8382000" cy="968043"/>
          </a:xfrm>
          <a:prstGeom prst="rightArrow">
            <a:avLst/>
          </a:prstGeom>
          <a:solidFill>
            <a:srgbClr val="507BC8">
              <a:alpha val="30000"/>
            </a:srgbClr>
          </a:solidFill>
          <a:ln>
            <a:noFill/>
          </a:ln>
          <a:effectLst>
            <a:softEdge rad="381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96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83A4-23A9-4A3A-81BC-7292799A4743}"/>
              </a:ext>
            </a:extLst>
          </p:cNvPr>
          <p:cNvSpPr txBox="1"/>
          <p:nvPr/>
        </p:nvSpPr>
        <p:spPr>
          <a:xfrm>
            <a:off x="270668" y="745628"/>
            <a:ext cx="300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불러오기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469570-9F74-4314-B304-40339AF25E17}"/>
              </a:ext>
            </a:extLst>
          </p:cNvPr>
          <p:cNvSpPr txBox="1"/>
          <p:nvPr/>
        </p:nvSpPr>
        <p:spPr>
          <a:xfrm>
            <a:off x="637914" y="164736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“SCALE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.csv”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파일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4BB642-18B1-40AE-A25A-C969DFC0C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75" t="32552" r="6900" b="18026"/>
          <a:stretch/>
        </p:blipFill>
        <p:spPr>
          <a:xfrm>
            <a:off x="878104" y="2533771"/>
            <a:ext cx="8149791" cy="288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85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83A4-23A9-4A3A-81BC-7292799A4743}"/>
              </a:ext>
            </a:extLst>
          </p:cNvPr>
          <p:cNvSpPr txBox="1"/>
          <p:nvPr/>
        </p:nvSpPr>
        <p:spPr>
          <a:xfrm>
            <a:off x="270668" y="745628"/>
            <a:ext cx="300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구성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5A922-14ED-4860-8BC9-9D7CEB9A866B}"/>
              </a:ext>
            </a:extLst>
          </p:cNvPr>
          <p:cNvSpPr txBox="1"/>
          <p:nvPr/>
        </p:nvSpPr>
        <p:spPr>
          <a:xfrm>
            <a:off x="684329" y="1607371"/>
            <a:ext cx="429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잠깐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! “SCALE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.csv”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은 어떤 파일인가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?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B8AA39E-82BF-4345-8767-44550628E6CF}"/>
              </a:ext>
            </a:extLst>
          </p:cNvPr>
          <p:cNvGrpSpPr/>
          <p:nvPr/>
        </p:nvGrpSpPr>
        <p:grpSpPr>
          <a:xfrm>
            <a:off x="753533" y="2235200"/>
            <a:ext cx="8589434" cy="3818468"/>
            <a:chOff x="753533" y="2438400"/>
            <a:chExt cx="8589434" cy="381846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C829D4E-2925-451D-9AA6-8EAE5879B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07" t="32222" r="5684" b="11558"/>
            <a:stretch/>
          </p:blipFill>
          <p:spPr>
            <a:xfrm>
              <a:off x="753533" y="2438400"/>
              <a:ext cx="8589434" cy="313266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F8EFA18-8A43-478C-85E0-4E3A23A96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07" t="76154" r="5684" b="11557"/>
            <a:stretch/>
          </p:blipFill>
          <p:spPr>
            <a:xfrm>
              <a:off x="753533" y="5572126"/>
              <a:ext cx="8589434" cy="684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63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83A4-23A9-4A3A-81BC-7292799A4743}"/>
              </a:ext>
            </a:extLst>
          </p:cNvPr>
          <p:cNvSpPr txBox="1"/>
          <p:nvPr/>
        </p:nvSpPr>
        <p:spPr>
          <a:xfrm>
            <a:off x="270668" y="745628"/>
            <a:ext cx="582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결측치 처리 및 필요 없는 변수 제거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(cont.)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C773E8-3DCF-49FD-BFD6-4310C8285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3" t="25158" r="65898" b="16267"/>
          <a:stretch/>
        </p:blipFill>
        <p:spPr>
          <a:xfrm>
            <a:off x="478758" y="2099426"/>
            <a:ext cx="1917700" cy="3263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26A1B7-D38B-4BD0-BEF3-1E23E02EE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2" t="35413" r="49274" b="56302"/>
          <a:stretch/>
        </p:blipFill>
        <p:spPr>
          <a:xfrm>
            <a:off x="3650858" y="3328363"/>
            <a:ext cx="4523303" cy="5879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314D9F-1F39-4EAD-878F-B28F7C0845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08" t="36326" r="29120" b="57773"/>
          <a:stretch/>
        </p:blipFill>
        <p:spPr>
          <a:xfrm>
            <a:off x="2497663" y="4120843"/>
            <a:ext cx="7187860" cy="4252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25D826-9C23-4780-A2A7-49F5F60A35D1}"/>
              </a:ext>
            </a:extLst>
          </p:cNvPr>
          <p:cNvSpPr txBox="1"/>
          <p:nvPr/>
        </p:nvSpPr>
        <p:spPr>
          <a:xfrm>
            <a:off x="130033" y="5507347"/>
            <a:ext cx="261515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결측치는 없는 상황이다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CAE93-54E6-4DE9-BA9A-A23D2E067837}"/>
              </a:ext>
            </a:extLst>
          </p:cNvPr>
          <p:cNvSpPr txBox="1"/>
          <p:nvPr/>
        </p:nvSpPr>
        <p:spPr>
          <a:xfrm>
            <a:off x="4529200" y="4708622"/>
            <a:ext cx="291901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Scale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불량에 영향을 미치지 않는 요인들을 삭제했다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B4A3BCC-9751-4446-9D07-A85C32C5CC21}"/>
              </a:ext>
            </a:extLst>
          </p:cNvPr>
          <p:cNvSpPr/>
          <p:nvPr/>
        </p:nvSpPr>
        <p:spPr>
          <a:xfrm>
            <a:off x="3742263" y="4045336"/>
            <a:ext cx="1405466" cy="306531"/>
          </a:xfrm>
          <a:prstGeom prst="ellipse">
            <a:avLst/>
          </a:prstGeom>
          <a:noFill/>
          <a:ln w="19050">
            <a:solidFill>
              <a:srgbClr val="2A4677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B7EA2-F106-49CE-BE00-0F2BD7CC21A9}"/>
              </a:ext>
            </a:extLst>
          </p:cNvPr>
          <p:cNvSpPr txBox="1"/>
          <p:nvPr/>
        </p:nvSpPr>
        <p:spPr>
          <a:xfrm>
            <a:off x="4054063" y="2146870"/>
            <a:ext cx="497987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‘scale’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불량여부를 결정하는 데 있어서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descaling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횟수는 중요할 것 같은데 왜 삭제했는가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?</a:t>
            </a: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D2295F2D-34BC-412F-88F3-2DD6FC9614D6}"/>
              </a:ext>
            </a:extLst>
          </p:cNvPr>
          <p:cNvCxnSpPr>
            <a:stCxn id="16" idx="1"/>
            <a:endCxn id="17" idx="1"/>
          </p:cNvCxnSpPr>
          <p:nvPr/>
        </p:nvCxnSpPr>
        <p:spPr>
          <a:xfrm rot="5400000" flipH="1" flipV="1">
            <a:off x="3250244" y="3286407"/>
            <a:ext cx="1501664" cy="105974"/>
          </a:xfrm>
          <a:prstGeom prst="curvedConnector2">
            <a:avLst/>
          </a:prstGeom>
          <a:ln w="12700">
            <a:solidFill>
              <a:srgbClr val="2A46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4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83A4-23A9-4A3A-81BC-7292799A4743}"/>
              </a:ext>
            </a:extLst>
          </p:cNvPr>
          <p:cNvSpPr txBox="1"/>
          <p:nvPr/>
        </p:nvSpPr>
        <p:spPr>
          <a:xfrm>
            <a:off x="270668" y="745628"/>
            <a:ext cx="535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결측치 처리 및 필요 없는 변수 제거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5D826-9C23-4780-A2A7-49F5F60A35D1}"/>
              </a:ext>
            </a:extLst>
          </p:cNvPr>
          <p:cNvSpPr txBox="1"/>
          <p:nvPr/>
        </p:nvSpPr>
        <p:spPr>
          <a:xfrm>
            <a:off x="2275283" y="4923864"/>
            <a:ext cx="5355432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ROLLING_TEMP_T5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압연온도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" 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섭씨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인데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도인 데이터가 약간 있는 것으로 드러났다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→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비정상적인 데이터라고 판단하여 삭제하였다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8B57D0-7DCE-4C68-8B8A-07CB8BC210F2}"/>
              </a:ext>
            </a:extLst>
          </p:cNvPr>
          <p:cNvGrpSpPr/>
          <p:nvPr/>
        </p:nvGrpSpPr>
        <p:grpSpPr>
          <a:xfrm>
            <a:off x="2866491" y="1625465"/>
            <a:ext cx="4173017" cy="2954956"/>
            <a:chOff x="490509" y="1991749"/>
            <a:chExt cx="4173017" cy="2954956"/>
          </a:xfrm>
        </p:grpSpPr>
        <p:pic>
          <p:nvPicPr>
            <p:cNvPr id="3" name="그림 2" descr="낱말맞추기게임, 쇼지, 점수판, 새우이(가) 표시된 사진&#10;&#10;자동 생성된 설명">
              <a:extLst>
                <a:ext uri="{FF2B5EF4-FFF2-40B4-BE49-F238E27FC236}">
                  <a16:creationId xmlns:a16="http://schemas.microsoft.com/office/drawing/2014/main" id="{059845EB-D73F-480A-9173-952B7FB6D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2" t="50132" b="24072"/>
            <a:stretch/>
          </p:blipFill>
          <p:spPr>
            <a:xfrm>
              <a:off x="490509" y="1991749"/>
              <a:ext cx="4173017" cy="2954956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99FCF47-CAF3-4086-AA95-9C4C1DBEB61C}"/>
                </a:ext>
              </a:extLst>
            </p:cNvPr>
            <p:cNvSpPr/>
            <p:nvPr/>
          </p:nvSpPr>
          <p:spPr>
            <a:xfrm>
              <a:off x="1251286" y="4148487"/>
              <a:ext cx="529390" cy="467885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58499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</a:spPr>
      <a:bodyPr wrap="none" rtlCol="0" anchor="ctr">
        <a:noAutofit/>
      </a:bodyPr>
      <a:lstStyle>
        <a:defPPr marL="0" algn="ctr">
          <a:defRPr sz="1600" dirty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12869</TotalTime>
  <Words>1453</Words>
  <Application>Microsoft Office PowerPoint</Application>
  <PresentationFormat>A4 용지(210x297mm)</PresentationFormat>
  <Paragraphs>203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나눔고딕</vt:lpstr>
      <vt:lpstr>맑은 고딕</vt:lpstr>
      <vt:lpstr>한컴산뜻돋움</vt:lpstr>
      <vt:lpstr>Arial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성윤 김</dc:creator>
  <cp:lastModifiedBy>서 정빈</cp:lastModifiedBy>
  <cp:revision>1127</cp:revision>
  <dcterms:created xsi:type="dcterms:W3CDTF">2018-11-28T05:51:33Z</dcterms:created>
  <dcterms:modified xsi:type="dcterms:W3CDTF">2021-08-31T20:03:06Z</dcterms:modified>
</cp:coreProperties>
</file>